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986" r:id="rId3"/>
    <p:sldId id="997" r:id="rId4"/>
    <p:sldId id="994" r:id="rId5"/>
    <p:sldId id="996" r:id="rId6"/>
    <p:sldId id="992" r:id="rId7"/>
    <p:sldId id="993"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训练二年级上册英语译林版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a:solidFill>
                  <a:srgbClr val="70AD47">
                    <a:lumMod val="75000"/>
                  </a:srgbClr>
                </a:solidFill>
                <a:ea typeface="楷体" panose="02010609060101010101" pitchFamily="49" charset="-122"/>
                <a:cs typeface="Times New Roman" panose="02020603050405020304" pitchFamily="18" charset="0"/>
              </a:rPr>
              <a:t>Unit 1</a:t>
            </a:r>
            <a:r>
              <a:rPr lang="zh-CN" altLang="en-US" sz="6000" dirty="0">
                <a:solidFill>
                  <a:srgbClr val="70AD47">
                    <a:lumMod val="75000"/>
                  </a:srgbClr>
                </a:solidFill>
                <a:ea typeface="楷体" panose="02010609060101010101" pitchFamily="49" charset="-122"/>
                <a:cs typeface="Times New Roman" panose="02020603050405020304" pitchFamily="18" charset="0"/>
              </a:rPr>
              <a:t>　</a:t>
            </a:r>
            <a:r>
              <a:rPr lang="en-US" altLang="zh-CN" sz="6000" dirty="0">
                <a:solidFill>
                  <a:srgbClr val="70AD47">
                    <a:lumMod val="75000"/>
                  </a:srgbClr>
                </a:solidFill>
                <a:ea typeface="楷体" panose="02010609060101010101" pitchFamily="49" charset="-122"/>
                <a:cs typeface="Times New Roman" panose="02020603050405020304" pitchFamily="18" charset="0"/>
              </a:rPr>
              <a:t>She’s my </a:t>
            </a:r>
            <a:r>
              <a:rPr lang="en-US" altLang="zh-CN" sz="6000" dirty="0" smtClean="0">
                <a:solidFill>
                  <a:srgbClr val="70AD47">
                    <a:lumMod val="75000"/>
                  </a:srgbClr>
                </a:solidFill>
                <a:ea typeface="楷体" panose="02010609060101010101" pitchFamily="49" charset="-122"/>
                <a:cs typeface="Times New Roman" panose="02020603050405020304" pitchFamily="18" charset="0"/>
              </a:rPr>
              <a:t>aunt</a:t>
            </a:r>
          </a:p>
          <a:p>
            <a:pPr algn="ctr" eaLnBrk="1" fontAlgn="auto">
              <a:lnSpc>
                <a:spcPct val="150000"/>
              </a:lnSpc>
              <a:spcBef>
                <a:spcPts val="0"/>
              </a:spcBef>
              <a:spcAft>
                <a:spcPts val="0"/>
              </a:spcAft>
            </a:pPr>
            <a:r>
              <a:rPr lang="en-US" altLang="zh-CN" sz="4000" smtClean="0">
                <a:solidFill>
                  <a:prstClr val="black"/>
                </a:solidFill>
                <a:cs typeface="Times New Roman" panose="02020603050405020304" pitchFamily="18" charset="0"/>
              </a:rPr>
              <a:t>Reading </a:t>
            </a:r>
            <a:r>
              <a:rPr lang="zh-CN" altLang="en-US" sz="4000" smtClean="0">
                <a:solidFill>
                  <a:prstClr val="black"/>
                </a:solidFill>
                <a:cs typeface="Times New Roman" panose="02020603050405020304" pitchFamily="18" charset="0"/>
              </a:rPr>
              <a:t>主题</a:t>
            </a:r>
            <a:r>
              <a:rPr lang="zh-CN" altLang="en-US" sz="4000" dirty="0">
                <a:solidFill>
                  <a:prstClr val="black"/>
                </a:solidFill>
                <a:cs typeface="Times New Roman" panose="02020603050405020304" pitchFamily="18" charset="0"/>
              </a:rPr>
              <a:t>阅读提优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2600199"/>
          </a:xfrm>
        </p:spPr>
        <p:txBody>
          <a:bodyPr/>
          <a:lstStyle/>
          <a:p>
            <a:pPr hangingPunct="0">
              <a:spcAft>
                <a:spcPts val="0"/>
              </a:spcAft>
              <a:tabLst>
                <a:tab pos="477075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阅读短文</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根据短文内容</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选择合适的选项。</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807085" hangingPunct="0">
              <a:spcAft>
                <a:spcPts val="0"/>
              </a:spcAft>
              <a:tabLst>
                <a:tab pos="477075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 am Jack. I am nine years old. This is my cousin, Jerry. He is ten years old. He is tall. He can draw with me. He can run with me. He can sing and read books with me. Jerry is very cute. I like him.</a:t>
            </a:r>
            <a:endParaRPr lang="zh-CN" altLang="zh-CN" sz="1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1"/>
          <p:cNvSpPr txBox="1">
            <a:spLocks/>
          </p:cNvSpPr>
          <p:nvPr/>
        </p:nvSpPr>
        <p:spPr bwMode="auto">
          <a:xfrm>
            <a:off x="360854" y="3620991"/>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7075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F36B64"/>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smtClean="0">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Jack is </a:t>
            </a:r>
            <a:r>
              <a:rPr lang="zh-CN" altLang="zh-CN"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years old.</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eaLnBrk="1" hangingPunct="0">
              <a:spcAft>
                <a:spcPts val="0"/>
              </a:spcAft>
              <a:tabLst>
                <a:tab pos="5202238"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9</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 10</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C. 11</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478582" y="4868297"/>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由文中</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 am Jack. I am nine years old.”</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Jack</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9</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岁，故选</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文本框 4"/>
          <p:cNvSpPr txBox="1"/>
          <p:nvPr/>
        </p:nvSpPr>
        <p:spPr>
          <a:xfrm>
            <a:off x="997766" y="3751588"/>
            <a:ext cx="444352" cy="523220"/>
          </a:xfrm>
          <a:prstGeom prst="rect">
            <a:avLst/>
          </a:prstGeom>
          <a:noFill/>
        </p:spPr>
        <p:txBody>
          <a:bodyPr wrap="none" rtlCol="0">
            <a:spAutoFit/>
          </a:bodyPr>
          <a:lstStyle/>
          <a:p>
            <a:pPr algn="ctr"/>
            <a:r>
              <a:rPr lang="en-US" altLang="zh-CN" dirty="0">
                <a:ea typeface="楷体" panose="02010609060101010101" pitchFamily="49" charset="-122"/>
              </a:rPr>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99989"/>
            <a:ext cx="11485848" cy="1384995"/>
          </a:xfrm>
        </p:spPr>
        <p:txBody>
          <a:bodyPr/>
          <a:lstStyle/>
          <a:p>
            <a:pPr hangingPunct="0">
              <a:spcAft>
                <a:spcPts val="0"/>
              </a:spcAft>
              <a:tabLst>
                <a:tab pos="4770755"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F36B64"/>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dirty="0">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Jerry is Jack’s </a:t>
            </a:r>
            <a:r>
              <a:rPr lang="zh-CN" altLang="zh-CN"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hangingPunct="0">
              <a:spcAft>
                <a:spcPts val="0"/>
              </a:spcAft>
              <a:tabLst>
                <a:tab pos="5202238"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brother	B. cousin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uncle</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内容占位符 2"/>
          <p:cNvSpPr txBox="1">
            <a:spLocks/>
          </p:cNvSpPr>
          <p:nvPr/>
        </p:nvSpPr>
        <p:spPr bwMode="auto">
          <a:xfrm>
            <a:off x="451150" y="3196133"/>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由文中</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“This is my cousin, Jerry.”</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Jerry</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Jack</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是表兄弟关系，故选</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文本框 4"/>
          <p:cNvSpPr txBox="1"/>
          <p:nvPr/>
        </p:nvSpPr>
        <p:spPr>
          <a:xfrm>
            <a:off x="1028358" y="2014252"/>
            <a:ext cx="423514" cy="523220"/>
          </a:xfrm>
          <a:prstGeom prst="rect">
            <a:avLst/>
          </a:prstGeom>
          <a:noFill/>
        </p:spPr>
        <p:txBody>
          <a:bodyPr wrap="none" rtlCol="0">
            <a:spAutoFit/>
          </a:bodyPr>
          <a:lstStyle/>
          <a:p>
            <a:pPr algn="ctr"/>
            <a:r>
              <a:rPr lang="en-US" altLang="zh-CN" dirty="0">
                <a:ea typeface="楷体" panose="02010609060101010101" pitchFamily="49" charset="-122"/>
              </a:rPr>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534483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1384995"/>
          </a:xfrm>
        </p:spPr>
        <p:txBody>
          <a:bodyPr/>
          <a:lstStyle/>
          <a:p>
            <a:pPr hangingPunct="0">
              <a:spcAft>
                <a:spcPts val="0"/>
              </a:spcAft>
              <a:tabLst>
                <a:tab pos="5202238"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F36B64"/>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dirty="0">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Jerry can’t </a:t>
            </a:r>
            <a:r>
              <a:rPr lang="zh-CN" altLang="zh-CN"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10690" hangingPunct="0">
              <a:spcAft>
                <a:spcPts val="0"/>
              </a:spcAft>
              <a:tabLst>
                <a:tab pos="5202238"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draw	B. run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dance</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3"/>
          <p:cNvSpPr txBox="1">
            <a:spLocks/>
          </p:cNvSpPr>
          <p:nvPr/>
        </p:nvSpPr>
        <p:spPr bwMode="auto">
          <a:xfrm>
            <a:off x="514014" y="2557871"/>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文中提及</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Jerry</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会做的事有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“He can draw ... run ... sing ... read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，因此他不会做的事情是</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dance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跳舞</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文本框 3"/>
          <p:cNvSpPr txBox="1"/>
          <p:nvPr/>
        </p:nvSpPr>
        <p:spPr>
          <a:xfrm>
            <a:off x="970334" y="1465620"/>
            <a:ext cx="444352" cy="523220"/>
          </a:xfrm>
          <a:prstGeom prst="rect">
            <a:avLst/>
          </a:prstGeom>
          <a:noFill/>
        </p:spPr>
        <p:txBody>
          <a:bodyPr wrap="none" rtlCol="0">
            <a:spAutoFit/>
          </a:bodyPr>
          <a:lstStyle/>
          <a:p>
            <a:pPr algn="ctr"/>
            <a:r>
              <a:rPr lang="en-US" altLang="zh-CN" dirty="0">
                <a:ea typeface="楷体" panose="02010609060101010101" pitchFamily="49" charset="-122"/>
              </a:rPr>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10467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1384995"/>
          </a:xfrm>
        </p:spPr>
        <p:txBody>
          <a:bodyPr/>
          <a:lstStyle/>
          <a:p>
            <a:pPr hangingPunct="0">
              <a:spcAft>
                <a:spcPts val="0"/>
              </a:spcAft>
              <a:tabLst>
                <a:tab pos="5202238"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F36B64"/>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dirty="0">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Jerry is not </a:t>
            </a:r>
            <a:r>
              <a:rPr lang="zh-CN" altLang="zh-CN" u="sng"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617980" hangingPunct="0">
              <a:spcAft>
                <a:spcPts val="0"/>
              </a:spcAft>
              <a:tabLst>
                <a:tab pos="5202238"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tall	B. cute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short</a:t>
            </a:r>
            <a:endParaRPr lang="zh-CN" altLang="zh-CN" sz="1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3"/>
          <p:cNvSpPr txBox="1">
            <a:spLocks/>
          </p:cNvSpPr>
          <p:nvPr/>
        </p:nvSpPr>
        <p:spPr bwMode="auto">
          <a:xfrm>
            <a:off x="514014" y="2636912"/>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由文中</a:t>
            </a:r>
            <a:r>
              <a:rPr lang="en-US"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“He is tall. Jerry is very cute.”</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Jerry</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很高且很可爱。因此</a:t>
            </a:r>
            <a:r>
              <a:rPr lang="en-US"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“Jerry is not ...”</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后面需要用反义词，</a:t>
            </a:r>
            <a:r>
              <a:rPr lang="en-US"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short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矮的</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tall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高的</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的反义词，故选</a:t>
            </a:r>
            <a:r>
              <a:rPr lang="en-US"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文本框 3"/>
          <p:cNvSpPr txBox="1"/>
          <p:nvPr/>
        </p:nvSpPr>
        <p:spPr>
          <a:xfrm>
            <a:off x="982638" y="1465620"/>
            <a:ext cx="444352" cy="523220"/>
          </a:xfrm>
          <a:prstGeom prst="rect">
            <a:avLst/>
          </a:prstGeom>
          <a:noFill/>
        </p:spPr>
        <p:txBody>
          <a:bodyPr wrap="none" rtlCol="0">
            <a:spAutoFit/>
          </a:bodyPr>
          <a:lstStyle/>
          <a:p>
            <a:pPr algn="ctr"/>
            <a:r>
              <a:rPr lang="en-US" altLang="zh-CN" dirty="0">
                <a:ea typeface="楷体" panose="02010609060101010101" pitchFamily="49" charset="-122"/>
              </a:rPr>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00758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477075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你</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知道苏轼吗</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你想了解他的家人吗</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假如你是苏迟</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你会如何把家人介绍给大家呢</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阅读部分家庭树</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712788" algn="l" hangingPunct="0">
              <a:spcAft>
                <a:spcPts val="0"/>
              </a:spcAft>
              <a:tabLst>
                <a:tab pos="4770755" algn="l"/>
              </a:tabLst>
            </a:pP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I’m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Su Chi. I have a big family</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p:nvPr/>
        </p:nvPicPr>
        <p:blipFill>
          <a:blip r:embed="rId2"/>
          <a:stretch>
            <a:fillRect/>
          </a:stretch>
        </p:blipFill>
        <p:spPr>
          <a:xfrm>
            <a:off x="1037502" y="772704"/>
            <a:ext cx="3487420" cy="668020"/>
          </a:xfrm>
          <a:prstGeom prst="rect">
            <a:avLst/>
          </a:prstGeom>
        </p:spPr>
      </p:pic>
      <p:pic>
        <p:nvPicPr>
          <p:cNvPr id="4" name="wb749a.jpg" descr="id:2147491107;FounderCES"/>
          <p:cNvPicPr/>
          <p:nvPr/>
        </p:nvPicPr>
        <p:blipFill>
          <a:blip r:embed="rId3"/>
          <a:stretch>
            <a:fillRect/>
          </a:stretch>
        </p:blipFill>
        <p:spPr>
          <a:xfrm>
            <a:off x="1982747" y="3573016"/>
            <a:ext cx="8288923" cy="2304256"/>
          </a:xfrm>
          <a:prstGeom prst="rect">
            <a:avLst/>
          </a:prstGeom>
        </p:spPr>
      </p:pic>
    </p:spTree>
    <p:extLst>
      <p:ext uri="{BB962C8B-B14F-4D97-AF65-F5344CB8AC3E}">
        <p14:creationId xmlns:p14="http://schemas.microsoft.com/office/powerpoint/2010/main" val="1370001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1942"/>
            <a:ext cx="11485848" cy="4801314"/>
          </a:xfrm>
        </p:spPr>
        <p:txBody>
          <a:bodyPr/>
          <a:lstStyle/>
          <a:p>
            <a:pPr hangingPunct="0">
              <a:spcAft>
                <a:spcPts val="0"/>
              </a:spcAft>
              <a:tabLst>
                <a:tab pos="477075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F36B64"/>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dirty="0">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Su </a:t>
            </a:r>
            <a:r>
              <a:rPr lang="en-US" altLang="zh-CN" dirty="0" err="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Zhe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is my father.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770755" algn="l"/>
              </a:tabLst>
            </a:pP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77075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F36B64"/>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dirty="0">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Su Shi is my uncle</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p>
          <a:p>
            <a:pPr hangingPunct="0">
              <a:spcAft>
                <a:spcPts val="0"/>
              </a:spcAft>
              <a:tabLst>
                <a:tab pos="4770755" algn="l"/>
              </a:tabLst>
            </a:pP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77075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F36B64"/>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dirty="0">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Su </a:t>
            </a:r>
            <a:r>
              <a:rPr lang="en-US" altLang="zh-CN" dirty="0" err="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Bamei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is my sister</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p>
          <a:p>
            <a:pPr hangingPunct="0">
              <a:spcAft>
                <a:spcPts val="0"/>
              </a:spcAft>
              <a:tabLst>
                <a:tab pos="4770755" algn="l"/>
              </a:tabLst>
            </a:pP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77075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F36B64"/>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dirty="0">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Mrs Cheng is my grandpa</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p>
          <a:p>
            <a:pPr hangingPunct="0">
              <a:spcAft>
                <a:spcPts val="0"/>
              </a:spcAft>
              <a:tabLst>
                <a:tab pos="4770755" algn="l"/>
              </a:tabLst>
            </a:pP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77075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F36B64"/>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dirty="0">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Su Mai is my cousin. </a:t>
            </a:r>
            <a:endParaRPr lang="zh-CN" altLang="zh-CN" sz="1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1"/>
          <p:cNvSpPr txBox="1">
            <a:spLocks/>
          </p:cNvSpPr>
          <p:nvPr/>
        </p:nvSpPr>
        <p:spPr bwMode="auto">
          <a:xfrm>
            <a:off x="550590" y="140400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由图片可知，苏辙是苏迟的父亲。故填</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内容占位符 2"/>
          <p:cNvSpPr txBox="1">
            <a:spLocks/>
          </p:cNvSpPr>
          <p:nvPr/>
        </p:nvSpPr>
        <p:spPr bwMode="auto">
          <a:xfrm>
            <a:off x="550590" y="241211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由图片可知，苏轼是苏迟的伯伯。故填</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内容占位符 3"/>
          <p:cNvSpPr txBox="1">
            <a:spLocks/>
          </p:cNvSpPr>
          <p:nvPr/>
        </p:nvSpPr>
        <p:spPr bwMode="auto">
          <a:xfrm>
            <a:off x="514014" y="342900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由图片可知，苏八妹是苏迟的姑姑，故填</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内容占位符 4"/>
          <p:cNvSpPr txBox="1">
            <a:spLocks/>
          </p:cNvSpPr>
          <p:nvPr/>
        </p:nvSpPr>
        <p:spPr bwMode="auto">
          <a:xfrm>
            <a:off x="523158" y="446340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由图片可知，程夫人是苏迟的奶奶，故填</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7" name="内容占位符 5"/>
          <p:cNvSpPr txBox="1">
            <a:spLocks/>
          </p:cNvSpPr>
          <p:nvPr/>
        </p:nvSpPr>
        <p:spPr bwMode="auto">
          <a:xfrm>
            <a:off x="532302" y="551723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由图片可知，苏迈是苏迟的堂兄弟，故填</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8" name="文本框 7"/>
          <p:cNvSpPr txBox="1"/>
          <p:nvPr/>
        </p:nvSpPr>
        <p:spPr>
          <a:xfrm>
            <a:off x="982638" y="1052736"/>
            <a:ext cx="423514" cy="523220"/>
          </a:xfrm>
          <a:prstGeom prst="rect">
            <a:avLst/>
          </a:prstGeom>
          <a:noFill/>
        </p:spPr>
        <p:txBody>
          <a:bodyPr wrap="none" rtlCol="0">
            <a:spAutoFit/>
          </a:bodyPr>
          <a:lstStyle/>
          <a:p>
            <a:pPr algn="ctr"/>
            <a:r>
              <a:rPr lang="en-US" altLang="zh-CN" dirty="0">
                <a:ea typeface="楷体" panose="02010609060101010101" pitchFamily="49" charset="-122"/>
              </a:rPr>
              <a:t>T</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982638" y="2060848"/>
            <a:ext cx="423514" cy="523220"/>
          </a:xfrm>
          <a:prstGeom prst="rect">
            <a:avLst/>
          </a:prstGeom>
          <a:noFill/>
        </p:spPr>
        <p:txBody>
          <a:bodyPr wrap="none" rtlCol="0">
            <a:spAutoFit/>
          </a:bodyPr>
          <a:lstStyle/>
          <a:p>
            <a:pPr algn="ctr"/>
            <a:r>
              <a:rPr lang="en-US" altLang="zh-CN" dirty="0">
                <a:ea typeface="楷体" panose="02010609060101010101" pitchFamily="49" charset="-122"/>
              </a:rPr>
              <a:t>T</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982638" y="3068960"/>
            <a:ext cx="404278" cy="523220"/>
          </a:xfrm>
          <a:prstGeom prst="rect">
            <a:avLst/>
          </a:prstGeom>
          <a:noFill/>
        </p:spPr>
        <p:txBody>
          <a:bodyPr wrap="none" rtlCol="0">
            <a:spAutoFit/>
          </a:bodyPr>
          <a:lstStyle/>
          <a:p>
            <a:pPr algn="ctr"/>
            <a:r>
              <a:rPr lang="en-US" altLang="zh-CN" dirty="0">
                <a:ea typeface="楷体" panose="02010609060101010101" pitchFamily="49" charset="-122"/>
              </a:rPr>
              <a:t>F</a:t>
            </a:r>
            <a:endParaRPr lang="zh-CN" altLang="en-US" sz="2800" b="1" kern="100" dirty="0">
              <a:solidFill>
                <a:srgbClr val="FF0000"/>
              </a:solidFill>
              <a:cs typeface="Times New Roman" panose="02020603050405020304" pitchFamily="18" charset="0"/>
            </a:endParaRPr>
          </a:p>
        </p:txBody>
      </p:sp>
      <p:sp>
        <p:nvSpPr>
          <p:cNvPr id="11" name="文本框 10"/>
          <p:cNvSpPr txBox="1"/>
          <p:nvPr/>
        </p:nvSpPr>
        <p:spPr>
          <a:xfrm>
            <a:off x="1010408" y="4077072"/>
            <a:ext cx="404278" cy="523220"/>
          </a:xfrm>
          <a:prstGeom prst="rect">
            <a:avLst/>
          </a:prstGeom>
          <a:noFill/>
        </p:spPr>
        <p:txBody>
          <a:bodyPr wrap="none" rtlCol="0">
            <a:spAutoFit/>
          </a:bodyPr>
          <a:lstStyle/>
          <a:p>
            <a:pPr algn="ctr"/>
            <a:r>
              <a:rPr lang="en-US" altLang="zh-CN" dirty="0">
                <a:ea typeface="楷体" panose="02010609060101010101" pitchFamily="49" charset="-122"/>
              </a:rPr>
              <a:t>F</a:t>
            </a:r>
            <a:endParaRPr lang="zh-CN" altLang="en-US" sz="2800" b="1" kern="100" dirty="0">
              <a:solidFill>
                <a:srgbClr val="FF0000"/>
              </a:solidFill>
              <a:cs typeface="Times New Roman" panose="02020603050405020304" pitchFamily="18" charset="0"/>
            </a:endParaRPr>
          </a:p>
        </p:txBody>
      </p:sp>
      <p:sp>
        <p:nvSpPr>
          <p:cNvPr id="12" name="文本框 11"/>
          <p:cNvSpPr txBox="1"/>
          <p:nvPr/>
        </p:nvSpPr>
        <p:spPr>
          <a:xfrm>
            <a:off x="982638" y="5085184"/>
            <a:ext cx="423514" cy="523220"/>
          </a:xfrm>
          <a:prstGeom prst="rect">
            <a:avLst/>
          </a:prstGeom>
          <a:noFill/>
        </p:spPr>
        <p:txBody>
          <a:bodyPr wrap="none" rtlCol="0">
            <a:spAutoFit/>
          </a:bodyPr>
          <a:lstStyle/>
          <a:p>
            <a:pPr algn="ctr"/>
            <a:r>
              <a:rPr lang="en-US" altLang="zh-CN" dirty="0">
                <a:ea typeface="楷体" panose="02010609060101010101" pitchFamily="49" charset="-122"/>
              </a:rPr>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958371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TotalTime>
  <Words>358</Words>
  <Application>Microsoft Office PowerPoint</Application>
  <PresentationFormat>自定义</PresentationFormat>
  <Paragraphs>41</Paragraphs>
  <Slides>7</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7</vt:i4>
      </vt:variant>
    </vt:vector>
  </HeadingPairs>
  <TitlesOfParts>
    <vt:vector size="14"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339</cp:revision>
  <dcterms:created xsi:type="dcterms:W3CDTF">2020-11-06T05:24:00Z</dcterms:created>
  <dcterms:modified xsi:type="dcterms:W3CDTF">2025-05-24T18:25:05Z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